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D6A16-07B6-4933-BEE2-6B95B877F2C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847DD-7573-4C6F-9306-B4D92DA0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8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5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3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44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24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31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85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9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77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42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29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124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086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0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64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5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2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51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1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68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" name="laser.wav"/>
          </p:stSnd>
        </p:sndAc>
      </p:transition>
    </mc:Choice>
    <mc:Fallback xmlns="">
      <p:transition advClick="0" advTm="60000">
        <p:sndAc>
          <p:stSnd>
            <p:snd r:embed="rId3" name="laser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D3C378-9830-4E6C-BB49-89249085648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9FE022-619A-476F-9B12-3F9F7E0A32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13" name="laser.wav"/>
          </p:stSnd>
        </p:sndAc>
      </p:transition>
    </mc:Choice>
    <mc:Fallback xmlns="">
      <p:transition advClick="0" advTm="60000">
        <p:sndAc>
          <p:stSnd>
            <p:snd r:embed="rId14" name="laser.wav"/>
          </p:stSnd>
        </p:sndAc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Twenty Tips in 20 Minutes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lgerian" pitchFamily="82" charset="0"/>
              </a:rPr>
              <a:t>Ohio School Resource Officers Association </a:t>
            </a:r>
            <a:endParaRPr lang="en-US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6" name="Picture 5" descr="C:\Users\gjohnson\AppData\Local\Microsoft\Windows\Temporary Internet Files\Content.IE5\22A06KGT\MC900441468[1]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"/>
            <a:ext cx="29718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625475"/>
          </a:xfrm>
        </p:spPr>
        <p:txBody>
          <a:bodyPr/>
          <a:lstStyle/>
          <a:p>
            <a:r>
              <a:rPr lang="en-US" dirty="0" smtClean="0"/>
              <a:t>Created for OSROA by  Giselle S. Spencer, Esq.- Britton Smith Peter &amp; </a:t>
            </a:r>
            <a:r>
              <a:rPr lang="en-US" dirty="0" err="1" smtClean="0"/>
              <a:t>Kalail</a:t>
            </a:r>
            <a:r>
              <a:rPr lang="en-US" dirty="0" smtClean="0"/>
              <a:t>, Co., L.P.A.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5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5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</a:t>
            </a:r>
            <a:r>
              <a:rPr lang="en-US" sz="3100" b="1" dirty="0"/>
              <a:t>There’s a difference between  a substantial disruption and an annoying prank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>
                <a:latin typeface="+mj-lt"/>
              </a:rPr>
              <a:t>Tinker v. Des Moines </a:t>
            </a:r>
            <a:r>
              <a:rPr lang="en-US" sz="2800" b="1" i="1" dirty="0" err="1">
                <a:latin typeface="+mj-lt"/>
              </a:rPr>
              <a:t>Indep</a:t>
            </a:r>
            <a:r>
              <a:rPr lang="en-US" sz="2800" b="1" i="1" dirty="0">
                <a:latin typeface="+mj-lt"/>
              </a:rPr>
              <a:t>. Community Sch. Dist.</a:t>
            </a:r>
            <a:r>
              <a:rPr lang="en-US" sz="2800" dirty="0">
                <a:latin typeface="+mj-lt"/>
              </a:rPr>
              <a:t>, 393 U.S. 503 (1969) (substantial disruption or interference with the work of the school or the rights of other students).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i="1" dirty="0">
                <a:latin typeface="+mj-lt"/>
              </a:rPr>
              <a:t>Bethel Sch. Dist. No. 403 v. Fraser</a:t>
            </a:r>
            <a:r>
              <a:rPr lang="en-US" sz="2800" dirty="0">
                <a:latin typeface="+mj-lt"/>
              </a:rPr>
              <a:t>, 478 U.S. 675 (1986) (prohibit lewd, vulgar or profane language </a:t>
            </a:r>
            <a:r>
              <a:rPr lang="en-US" sz="2800" u="sng" dirty="0">
                <a:latin typeface="+mj-lt"/>
              </a:rPr>
              <a:t>on school property</a:t>
            </a:r>
            <a:r>
              <a:rPr lang="en-US" sz="2800" dirty="0">
                <a:latin typeface="+mj-lt"/>
              </a:rPr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4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10. </a:t>
            </a:r>
            <a:r>
              <a:rPr lang="en-US" sz="2800" b="1" dirty="0"/>
              <a:t>Lockers, computers, etc. </a:t>
            </a:r>
            <a:r>
              <a:rPr lang="en-US" sz="2800" b="1" dirty="0" smtClean="0"/>
              <a:t>- </a:t>
            </a:r>
            <a:r>
              <a:rPr lang="en-US" sz="2800" b="1" dirty="0"/>
              <a:t>there’s no expectation of privacy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Have a policy in place allowing locker inspections.</a:t>
            </a:r>
          </a:p>
          <a:p>
            <a:r>
              <a:rPr lang="en-US" sz="3200" dirty="0" smtClean="0">
                <a:latin typeface="+mj-lt"/>
              </a:rPr>
              <a:t>Post locker policy where it can be seen – near the lockers.</a:t>
            </a:r>
          </a:p>
          <a:p>
            <a:r>
              <a:rPr lang="en-US" sz="3200" dirty="0" smtClean="0">
                <a:latin typeface="+mj-lt"/>
              </a:rPr>
              <a:t>Inspect restrooms the old fashioned way – no cameras, please.</a:t>
            </a:r>
            <a:endParaRPr lang="en-US" sz="3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7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</a:t>
            </a:r>
            <a:r>
              <a:rPr lang="en-US" b="1" dirty="0"/>
              <a:t>Stay away from divorce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Despite what parents think the school is not a party to their divorce proceeding.</a:t>
            </a:r>
          </a:p>
          <a:p>
            <a:pPr marL="11430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Don’t volunteer to be a “character witness” for a parent in a domestic case.</a:t>
            </a:r>
          </a:p>
          <a:p>
            <a:pPr marL="11430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If your opinion about their situation is not directly related to your job, KEEP IT TO YOURSELF. </a:t>
            </a:r>
          </a:p>
          <a:p>
            <a:pPr marL="114300" indent="0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b="1" dirty="0"/>
              <a:t>Cyber speech – remember LEND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In determining how to handle off-campus "cyber" speech, districts should consider the following four things:</a:t>
            </a:r>
          </a:p>
          <a:p>
            <a:r>
              <a:rPr lang="en-US" dirty="0">
                <a:latin typeface="+mj-lt"/>
              </a:rPr>
              <a:t>	</a:t>
            </a:r>
            <a:r>
              <a:rPr lang="en-US" b="1" u="sng" dirty="0">
                <a:latin typeface="+mj-lt"/>
              </a:rPr>
              <a:t>L</a:t>
            </a:r>
            <a:r>
              <a:rPr lang="en-US" dirty="0">
                <a:latin typeface="+mj-lt"/>
              </a:rPr>
              <a:t>ocation of the speech – is there a viable nexus or connection to the district network or system?;</a:t>
            </a:r>
          </a:p>
          <a:p>
            <a:r>
              <a:rPr lang="en-US" dirty="0">
                <a:latin typeface="+mj-lt"/>
              </a:rPr>
              <a:t>	The disruptive </a:t>
            </a:r>
            <a:r>
              <a:rPr lang="en-US" b="1" u="sng" dirty="0">
                <a:latin typeface="+mj-lt"/>
              </a:rPr>
              <a:t>E</a:t>
            </a:r>
            <a:r>
              <a:rPr lang="en-US" dirty="0">
                <a:latin typeface="+mj-lt"/>
              </a:rPr>
              <a:t>ffect, if any, on the educational environment;</a:t>
            </a:r>
          </a:p>
          <a:p>
            <a:r>
              <a:rPr lang="en-US" dirty="0">
                <a:latin typeface="+mj-lt"/>
              </a:rPr>
              <a:t>	The </a:t>
            </a:r>
            <a:r>
              <a:rPr lang="en-US" b="1" u="sng" dirty="0">
                <a:latin typeface="+mj-lt"/>
              </a:rPr>
              <a:t>N</a:t>
            </a:r>
            <a:r>
              <a:rPr lang="en-US" dirty="0">
                <a:latin typeface="+mj-lt"/>
              </a:rPr>
              <a:t>ature or type of speech (personal, violent, lewd, vulgar, pro-drug, threatening?); and</a:t>
            </a:r>
          </a:p>
          <a:p>
            <a:r>
              <a:rPr lang="en-US" dirty="0">
                <a:latin typeface="+mj-lt"/>
              </a:rPr>
              <a:t>	The manner in which the speech was </a:t>
            </a:r>
            <a:r>
              <a:rPr lang="en-US" b="1" u="sng" dirty="0">
                <a:latin typeface="+mj-lt"/>
              </a:rPr>
              <a:t>D</a:t>
            </a:r>
            <a:r>
              <a:rPr lang="en-US" dirty="0">
                <a:latin typeface="+mj-lt"/>
              </a:rPr>
              <a:t>istributed (i.e., how did the speech make its way onto the campus?).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3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13. </a:t>
            </a:r>
            <a:r>
              <a:rPr lang="en-US" b="1" dirty="0"/>
              <a:t>Beware of what you put in 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+mj-lt"/>
              </a:rPr>
              <a:t>Public Records</a:t>
            </a:r>
          </a:p>
          <a:p>
            <a:pPr marL="114300" indent="0">
              <a:buNone/>
            </a:pP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Student Information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NEVER email students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Don’t “friend” students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5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14. </a:t>
            </a:r>
            <a:r>
              <a:rPr lang="en-US" sz="2800" b="1" dirty="0"/>
              <a:t>A parent is not entitled to the details of another student’s punishment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FERPA protects personally identifiable information.</a:t>
            </a:r>
          </a:p>
          <a:p>
            <a:r>
              <a:rPr lang="en-US" sz="2800" dirty="0" smtClean="0">
                <a:latin typeface="+mj-lt"/>
              </a:rPr>
              <a:t>Parents may be entitled to a redacted version of reports.</a:t>
            </a:r>
          </a:p>
          <a:p>
            <a:r>
              <a:rPr lang="en-US" sz="2800" dirty="0" smtClean="0">
                <a:latin typeface="+mj-lt"/>
              </a:rPr>
              <a:t>No right to “confront your accuser” in school.</a:t>
            </a:r>
          </a:p>
          <a:p>
            <a:r>
              <a:rPr lang="en-US" sz="2800" dirty="0" smtClean="0">
                <a:latin typeface="+mj-lt"/>
              </a:rPr>
              <a:t>Somehow they find out anyway, but that doesn’t mean you can discuss with them.</a:t>
            </a:r>
            <a:endParaRPr lang="en-US" sz="2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9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15. </a:t>
            </a:r>
            <a:r>
              <a:rPr lang="en-US" b="1" dirty="0"/>
              <a:t>A discipline hearing is not a court hearing, 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Due Process means:</a:t>
            </a:r>
          </a:p>
          <a:p>
            <a:pPr lvl="1"/>
            <a:r>
              <a:rPr lang="en-US" sz="2800" b="1" dirty="0" smtClean="0">
                <a:latin typeface="+mj-lt"/>
              </a:rPr>
              <a:t>Notice</a:t>
            </a:r>
            <a:r>
              <a:rPr lang="en-US" sz="2800" dirty="0" smtClean="0">
                <a:latin typeface="+mj-lt"/>
              </a:rPr>
              <a:t> of the allegations;</a:t>
            </a:r>
          </a:p>
          <a:p>
            <a:pPr lvl="1"/>
            <a:r>
              <a:rPr lang="en-US" sz="2800" dirty="0" smtClean="0">
                <a:latin typeface="+mj-lt"/>
              </a:rPr>
              <a:t>Opportunity for informal </a:t>
            </a:r>
            <a:r>
              <a:rPr lang="en-US" sz="2800" b="1" dirty="0" smtClean="0">
                <a:latin typeface="+mj-lt"/>
              </a:rPr>
              <a:t>hearing</a:t>
            </a:r>
            <a:r>
              <a:rPr lang="en-US" sz="2800" dirty="0" smtClean="0">
                <a:latin typeface="+mj-lt"/>
              </a:rPr>
              <a:t>;</a:t>
            </a:r>
          </a:p>
          <a:p>
            <a:pPr lvl="1"/>
            <a:r>
              <a:rPr lang="en-US" sz="2800" dirty="0" smtClean="0">
                <a:latin typeface="+mj-lt"/>
              </a:rPr>
              <a:t>Chance to </a:t>
            </a:r>
            <a:r>
              <a:rPr lang="en-US" sz="2800" b="1" dirty="0" smtClean="0">
                <a:latin typeface="+mj-lt"/>
              </a:rPr>
              <a:t>challenge</a:t>
            </a:r>
            <a:r>
              <a:rPr lang="en-US" sz="2800" dirty="0" smtClean="0">
                <a:latin typeface="+mj-lt"/>
              </a:rPr>
              <a:t> or explain the allegations;</a:t>
            </a:r>
          </a:p>
          <a:p>
            <a:pPr lvl="1"/>
            <a:r>
              <a:rPr lang="en-US" sz="2800" dirty="0" smtClean="0">
                <a:latin typeface="+mj-lt"/>
              </a:rPr>
              <a:t>Timely </a:t>
            </a:r>
            <a:r>
              <a:rPr lang="en-US" sz="2800" b="1" dirty="0" smtClean="0">
                <a:latin typeface="+mj-lt"/>
              </a:rPr>
              <a:t>written notice </a:t>
            </a:r>
            <a:r>
              <a:rPr lang="en-US" sz="2800" dirty="0" smtClean="0">
                <a:latin typeface="+mj-lt"/>
              </a:rPr>
              <a:t>of findings; and</a:t>
            </a:r>
          </a:p>
          <a:p>
            <a:pPr lvl="1"/>
            <a:r>
              <a:rPr lang="en-US" sz="2800" dirty="0" smtClean="0">
                <a:latin typeface="+mj-lt"/>
              </a:rPr>
              <a:t>Right to </a:t>
            </a:r>
            <a:r>
              <a:rPr lang="en-US" sz="2800" b="1" dirty="0" smtClean="0">
                <a:latin typeface="+mj-lt"/>
              </a:rPr>
              <a:t>appeal.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3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16. </a:t>
            </a:r>
            <a:r>
              <a:rPr lang="en-US" b="1" dirty="0"/>
              <a:t>Sometimes a bully just needs to be told to 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(a)	Ask the student to stop bullying </a:t>
            </a:r>
            <a:r>
              <a:rPr lang="en-US" dirty="0" smtClean="0"/>
              <a:t>(or </a:t>
            </a:r>
            <a:r>
              <a:rPr lang="en-US" dirty="0"/>
              <a:t>remove the Internet </a:t>
            </a:r>
            <a:r>
              <a:rPr lang="en-US" dirty="0" smtClean="0"/>
              <a:t>posting) </a:t>
            </a:r>
            <a:r>
              <a:rPr lang="en-US" dirty="0"/>
              <a:t>and issue an apology.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b)	Inform the bully’s parents and ask them to be involved in stopping the bullying </a:t>
            </a:r>
            <a:r>
              <a:rPr lang="en-US" dirty="0" smtClean="0"/>
              <a:t>(or </a:t>
            </a:r>
            <a:r>
              <a:rPr lang="en-US" dirty="0"/>
              <a:t>removing the </a:t>
            </a:r>
            <a:r>
              <a:rPr lang="en-US" dirty="0" smtClean="0"/>
              <a:t>posting) </a:t>
            </a:r>
            <a:r>
              <a:rPr lang="en-US" dirty="0"/>
              <a:t>and getting an apology.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c)	For Internet bullying: contact the web site and request the removal of the posting.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d)	Contact the police if a crime may have been </a:t>
            </a:r>
            <a:r>
              <a:rPr lang="en-US" dirty="0" smtClean="0"/>
              <a:t>committed/Tell </a:t>
            </a:r>
            <a:r>
              <a:rPr lang="en-US" dirty="0"/>
              <a:t>the parents to do the same. 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e)	Work with the victim:  Offer counseling.  Check in periodically.  Ask if mediation might work (involve parents).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17. </a:t>
            </a:r>
            <a:r>
              <a:rPr lang="en-US" b="1" dirty="0"/>
              <a:t>Parents believe their kids, not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9600" dirty="0" smtClean="0">
              <a:latin typeface="+mj-lt"/>
            </a:endParaRPr>
          </a:p>
          <a:p>
            <a:pPr marL="114300" indent="0">
              <a:buNone/>
            </a:pPr>
            <a:r>
              <a:rPr lang="en-US" sz="9600" dirty="0" smtClean="0">
                <a:latin typeface="+mj-lt"/>
              </a:rPr>
              <a:t>Enough said</a:t>
            </a:r>
            <a:endParaRPr lang="en-US" sz="9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8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18. </a:t>
            </a:r>
            <a:r>
              <a:rPr lang="en-US" sz="3100" b="1" dirty="0"/>
              <a:t>Schools are public buildings; everyone is welcomed – until they’re not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cap="all" dirty="0" smtClean="0">
                <a:latin typeface="+mj-lt"/>
              </a:rPr>
              <a:t>No Trespass Notices</a:t>
            </a:r>
          </a:p>
          <a:p>
            <a:pPr lvl="1"/>
            <a:r>
              <a:rPr lang="en-US" sz="2800" dirty="0" smtClean="0">
                <a:latin typeface="+mj-lt"/>
              </a:rPr>
              <a:t>Warn first;</a:t>
            </a:r>
          </a:p>
          <a:p>
            <a:pPr lvl="1"/>
            <a:r>
              <a:rPr lang="en-US" sz="2800" dirty="0" smtClean="0">
                <a:latin typeface="+mj-lt"/>
              </a:rPr>
              <a:t>Explain why excluded;</a:t>
            </a:r>
          </a:p>
          <a:p>
            <a:pPr lvl="1"/>
            <a:r>
              <a:rPr lang="en-US" sz="2800" dirty="0" smtClean="0">
                <a:latin typeface="+mj-lt"/>
              </a:rPr>
              <a:t>Consider extracurricular activities; and</a:t>
            </a:r>
          </a:p>
          <a:p>
            <a:pPr lvl="1"/>
            <a:r>
              <a:rPr lang="en-US" sz="2800" dirty="0" smtClean="0">
                <a:latin typeface="+mj-lt"/>
              </a:rPr>
              <a:t>Have a sunset time for the restriction.</a:t>
            </a:r>
            <a:endParaRPr lang="en-US" sz="2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72522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1. Just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effectLst/>
              </a:rPr>
              <a:t>because they’re little doesn’t mean they don’t have rights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First Amendment – free speech</a:t>
            </a:r>
          </a:p>
          <a:p>
            <a:r>
              <a:rPr lang="en-US" sz="3200" dirty="0" smtClean="0">
                <a:latin typeface="+mj-lt"/>
              </a:rPr>
              <a:t>Fourth </a:t>
            </a:r>
            <a:r>
              <a:rPr lang="en-US" sz="3200" dirty="0">
                <a:latin typeface="+mj-lt"/>
              </a:rPr>
              <a:t>Amendment –</a:t>
            </a:r>
            <a:r>
              <a:rPr lang="en-US" sz="3200" dirty="0" smtClean="0">
                <a:latin typeface="+mj-lt"/>
              </a:rPr>
              <a:t> searches </a:t>
            </a:r>
          </a:p>
          <a:p>
            <a:r>
              <a:rPr lang="en-US" sz="3200" dirty="0" smtClean="0">
                <a:latin typeface="+mj-lt"/>
              </a:rPr>
              <a:t>Fifth </a:t>
            </a:r>
            <a:r>
              <a:rPr lang="en-US" sz="3200" dirty="0">
                <a:latin typeface="+mj-lt"/>
              </a:rPr>
              <a:t>Amendment </a:t>
            </a:r>
            <a:r>
              <a:rPr lang="en-US" sz="3200" dirty="0" smtClean="0">
                <a:latin typeface="+mj-lt"/>
              </a:rPr>
              <a:t>– interrogations</a:t>
            </a:r>
          </a:p>
          <a:p>
            <a:r>
              <a:rPr lang="en-US" sz="3200" dirty="0" smtClean="0">
                <a:latin typeface="+mj-lt"/>
              </a:rPr>
              <a:t>Fourteenth </a:t>
            </a:r>
            <a:r>
              <a:rPr lang="en-US" sz="3200" dirty="0">
                <a:latin typeface="+mj-lt"/>
              </a:rPr>
              <a:t>Amendment – </a:t>
            </a:r>
            <a:r>
              <a:rPr lang="en-US" sz="3200" dirty="0" smtClean="0">
                <a:latin typeface="+mj-lt"/>
              </a:rPr>
              <a:t>due process</a:t>
            </a:r>
          </a:p>
          <a:p>
            <a:r>
              <a:rPr lang="en-US" sz="3200" dirty="0" smtClean="0">
                <a:latin typeface="+mj-lt"/>
              </a:rPr>
              <a:t>Compulsory Education </a:t>
            </a:r>
            <a:r>
              <a:rPr lang="en-US" sz="3200" dirty="0">
                <a:latin typeface="+mj-lt"/>
              </a:rPr>
              <a:t>– </a:t>
            </a:r>
            <a:r>
              <a:rPr lang="en-US" sz="3200" dirty="0" smtClean="0">
                <a:latin typeface="+mj-lt"/>
              </a:rPr>
              <a:t> right to attend public school</a:t>
            </a:r>
          </a:p>
          <a:p>
            <a:r>
              <a:rPr lang="en-US" sz="3200" dirty="0" smtClean="0">
                <a:latin typeface="+mj-lt"/>
              </a:rPr>
              <a:t>IDEA </a:t>
            </a:r>
            <a:r>
              <a:rPr lang="en-US" sz="3200" dirty="0">
                <a:latin typeface="+mj-lt"/>
              </a:rPr>
              <a:t>– </a:t>
            </a:r>
            <a:r>
              <a:rPr lang="en-US" sz="3200" dirty="0" smtClean="0">
                <a:latin typeface="+mj-lt"/>
              </a:rPr>
              <a:t> right to FAPE</a:t>
            </a:r>
            <a:endParaRPr lang="en-US" sz="3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7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19. </a:t>
            </a:r>
            <a:r>
              <a:rPr lang="en-US" b="1" dirty="0"/>
              <a:t>Don’t make yourself a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+mj-lt"/>
              </a:rPr>
              <a:t>Report writing.</a:t>
            </a:r>
          </a:p>
          <a:p>
            <a:r>
              <a:rPr lang="en-US" sz="4400" dirty="0" smtClean="0">
                <a:latin typeface="+mj-lt"/>
              </a:rPr>
              <a:t>Verbal explanations.</a:t>
            </a:r>
          </a:p>
          <a:p>
            <a:r>
              <a:rPr lang="en-US" sz="4400" dirty="0" smtClean="0">
                <a:latin typeface="+mj-lt"/>
              </a:rPr>
              <a:t>Level of involvement.</a:t>
            </a:r>
            <a:endParaRPr lang="en-US" sz="44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7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20. </a:t>
            </a:r>
            <a:r>
              <a:rPr lang="en-US" sz="2800" b="1" dirty="0"/>
              <a:t>Let school personnel handle what the school should handle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Minor “fights” and “arguments”</a:t>
            </a:r>
          </a:p>
          <a:p>
            <a:r>
              <a:rPr lang="en-US" sz="2800" dirty="0" smtClean="0">
                <a:latin typeface="+mj-lt"/>
              </a:rPr>
              <a:t>Interrogations</a:t>
            </a:r>
          </a:p>
          <a:p>
            <a:r>
              <a:rPr lang="en-US" sz="2800" dirty="0" smtClean="0">
                <a:latin typeface="+mj-lt"/>
              </a:rPr>
              <a:t>Custody/visitation issues</a:t>
            </a:r>
          </a:p>
          <a:p>
            <a:r>
              <a:rPr lang="en-US" sz="2800" dirty="0" smtClean="0">
                <a:latin typeface="+mj-lt"/>
              </a:rPr>
              <a:t>Emergency removals</a:t>
            </a:r>
          </a:p>
          <a:p>
            <a:r>
              <a:rPr lang="en-US" sz="2800" dirty="0" smtClean="0">
                <a:latin typeface="+mj-lt"/>
              </a:rPr>
              <a:t>Student restraint</a:t>
            </a:r>
          </a:p>
          <a:p>
            <a:endParaRPr lang="en-US" sz="2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1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Drug/gun </a:t>
            </a:r>
            <a:r>
              <a:rPr lang="en-US" b="1" dirty="0"/>
              <a:t>free zones  - location, location,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Consider concealed carry laws</a:t>
            </a:r>
          </a:p>
          <a:p>
            <a:r>
              <a:rPr lang="en-US" sz="3600" dirty="0" smtClean="0">
                <a:latin typeface="+mj-lt"/>
              </a:rPr>
              <a:t>Guns- check board policy</a:t>
            </a:r>
          </a:p>
          <a:p>
            <a:r>
              <a:rPr lang="en-US" sz="3600" dirty="0" smtClean="0">
                <a:latin typeface="+mj-lt"/>
              </a:rPr>
              <a:t>Districts beginning to consider arming staff</a:t>
            </a:r>
          </a:p>
          <a:p>
            <a:r>
              <a:rPr lang="en-US" sz="3600" dirty="0" smtClean="0">
                <a:latin typeface="+mj-lt"/>
              </a:rPr>
              <a:t>Drug Free School Zone = 1,000 feet from school</a:t>
            </a:r>
            <a:endParaRPr lang="en-US" sz="3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7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b="1" dirty="0"/>
              <a:t>A knife is not always a “weapon”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Blade must be over 2 ½ inches long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May still be a dangerous ordnance</a:t>
            </a:r>
          </a:p>
          <a:p>
            <a:endParaRPr lang="en-US" sz="4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b="1" dirty="0"/>
              <a:t>Know your local sexual predators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>
                <a:latin typeface="+mj-lt"/>
              </a:rPr>
              <a:t>Ohio law does not allow Sex Offenders to reside within 1,000 feet of a </a:t>
            </a:r>
            <a:r>
              <a:rPr lang="en-US" sz="2800" dirty="0" smtClean="0">
                <a:latin typeface="+mj-lt"/>
              </a:rPr>
              <a:t>school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Sherriff notifies school of registrants in the area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Keep the notifications in the school office</a:t>
            </a:r>
            <a:endParaRPr lang="en-US" sz="2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4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Add SRO</a:t>
            </a:r>
            <a:r>
              <a:rPr lang="en-US" sz="2000" b="1" dirty="0" smtClean="0"/>
              <a:t>s</a:t>
            </a:r>
            <a:r>
              <a:rPr lang="en-US" b="1" dirty="0" smtClean="0"/>
              <a:t> </a:t>
            </a:r>
            <a:r>
              <a:rPr lang="en-US" b="1" dirty="0"/>
              <a:t>to FERPA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List the SRO as a person entitled to receive personally identifiable information about a student on the annual notice.</a:t>
            </a:r>
            <a:endParaRPr lang="en-US" sz="3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0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b="1" dirty="0"/>
              <a:t>You can’t attend just anywhere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>
                <a:latin typeface="+mj-lt"/>
              </a:rPr>
              <a:t>“Residence” is not defined by statute.  </a:t>
            </a:r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Look at </a:t>
            </a:r>
          </a:p>
          <a:p>
            <a:pPr lvl="1"/>
            <a:r>
              <a:rPr lang="en-US" sz="2200" dirty="0" smtClean="0">
                <a:latin typeface="+mj-lt"/>
              </a:rPr>
              <a:t>physical presence </a:t>
            </a:r>
            <a:r>
              <a:rPr lang="en-US" sz="2200" dirty="0">
                <a:latin typeface="+mj-lt"/>
              </a:rPr>
              <a:t>in the household for a significant period of </a:t>
            </a:r>
            <a:r>
              <a:rPr lang="en-US" sz="2200" dirty="0" smtClean="0">
                <a:latin typeface="+mj-lt"/>
              </a:rPr>
              <a:t>time,</a:t>
            </a:r>
          </a:p>
          <a:p>
            <a:pPr lvl="1"/>
            <a:r>
              <a:rPr lang="en-US" sz="2200" dirty="0" smtClean="0">
                <a:latin typeface="+mj-lt"/>
              </a:rPr>
              <a:t>eating</a:t>
            </a:r>
            <a:r>
              <a:rPr lang="en-US" sz="2200" dirty="0">
                <a:latin typeface="+mj-lt"/>
              </a:rPr>
              <a:t>, </a:t>
            </a:r>
            <a:endParaRPr lang="en-US" sz="2200" dirty="0" smtClean="0">
              <a:latin typeface="+mj-lt"/>
            </a:endParaRPr>
          </a:p>
          <a:p>
            <a:pPr lvl="1"/>
            <a:r>
              <a:rPr lang="en-US" sz="2200" dirty="0" smtClean="0">
                <a:latin typeface="+mj-lt"/>
              </a:rPr>
              <a:t>sleeping</a:t>
            </a:r>
            <a:r>
              <a:rPr lang="en-US" sz="2200" dirty="0">
                <a:latin typeface="+mj-lt"/>
              </a:rPr>
              <a:t>, </a:t>
            </a:r>
            <a:endParaRPr lang="en-US" sz="2200" dirty="0" smtClean="0">
              <a:latin typeface="+mj-lt"/>
            </a:endParaRPr>
          </a:p>
          <a:p>
            <a:pPr lvl="1"/>
            <a:r>
              <a:rPr lang="en-US" sz="2200" dirty="0" smtClean="0">
                <a:latin typeface="+mj-lt"/>
              </a:rPr>
              <a:t>receiving </a:t>
            </a:r>
            <a:r>
              <a:rPr lang="en-US" sz="2200" dirty="0">
                <a:latin typeface="+mj-lt"/>
              </a:rPr>
              <a:t>mail, </a:t>
            </a:r>
            <a:endParaRPr lang="en-US" sz="2200" dirty="0" smtClean="0">
              <a:latin typeface="+mj-lt"/>
            </a:endParaRPr>
          </a:p>
          <a:p>
            <a:pPr lvl="1"/>
            <a:r>
              <a:rPr lang="en-US" sz="2200" dirty="0" smtClean="0">
                <a:latin typeface="+mj-lt"/>
              </a:rPr>
              <a:t>relaxing</a:t>
            </a:r>
            <a:r>
              <a:rPr lang="en-US" sz="2200" dirty="0">
                <a:latin typeface="+mj-lt"/>
              </a:rPr>
              <a:t>, </a:t>
            </a:r>
            <a:endParaRPr lang="en-US" sz="2200" dirty="0" smtClean="0">
              <a:latin typeface="+mj-lt"/>
            </a:endParaRPr>
          </a:p>
          <a:p>
            <a:pPr lvl="1"/>
            <a:r>
              <a:rPr lang="en-US" sz="2200" dirty="0">
                <a:latin typeface="+mj-lt"/>
              </a:rPr>
              <a:t>residence claimed on tax </a:t>
            </a:r>
            <a:r>
              <a:rPr lang="en-US" sz="2200" dirty="0" smtClean="0">
                <a:latin typeface="+mj-lt"/>
              </a:rPr>
              <a:t>forms,</a:t>
            </a:r>
          </a:p>
          <a:p>
            <a:pPr lvl="1"/>
            <a:r>
              <a:rPr lang="en-US" sz="2200" dirty="0">
                <a:latin typeface="+mj-lt"/>
              </a:rPr>
              <a:t>residence claimed at </a:t>
            </a:r>
            <a:r>
              <a:rPr lang="en-US" sz="2200" dirty="0" smtClean="0">
                <a:latin typeface="+mj-lt"/>
              </a:rPr>
              <a:t>parents </a:t>
            </a:r>
            <a:r>
              <a:rPr lang="en-US" sz="2200" dirty="0">
                <a:latin typeface="+mj-lt"/>
              </a:rPr>
              <a:t>place of </a:t>
            </a:r>
            <a:r>
              <a:rPr lang="en-US" sz="2200" dirty="0" smtClean="0">
                <a:latin typeface="+mj-lt"/>
              </a:rPr>
              <a:t>employment,</a:t>
            </a:r>
          </a:p>
          <a:p>
            <a:pPr lvl="1"/>
            <a:r>
              <a:rPr lang="en-US" sz="2200" dirty="0" smtClean="0">
                <a:latin typeface="+mj-lt"/>
              </a:rPr>
              <a:t>voter </a:t>
            </a:r>
            <a:r>
              <a:rPr lang="en-US" sz="2200" dirty="0">
                <a:latin typeface="+mj-lt"/>
              </a:rPr>
              <a:t>registration </a:t>
            </a:r>
            <a:endParaRPr lang="en-US" sz="2200" dirty="0" smtClean="0">
              <a:latin typeface="+mj-lt"/>
            </a:endParaRPr>
          </a:p>
          <a:p>
            <a:pPr marL="411480" lvl="1" indent="0">
              <a:buNone/>
            </a:pPr>
            <a:endParaRPr lang="en-US" sz="2200" dirty="0" smtClean="0">
              <a:latin typeface="+mj-lt"/>
            </a:endParaRPr>
          </a:p>
          <a:p>
            <a:pPr marL="411480" lvl="1" indent="0">
              <a:buNone/>
            </a:pPr>
            <a:r>
              <a:rPr lang="en-US" sz="1500" i="1" dirty="0" smtClean="0"/>
              <a:t>In </a:t>
            </a:r>
            <a:r>
              <a:rPr lang="en-US" sz="1500" i="1" dirty="0"/>
              <a:t>re White </a:t>
            </a:r>
            <a:r>
              <a:rPr lang="en-US" sz="1500" dirty="0"/>
              <a:t>(1998), 128 Ohio App. 3d 387;</a:t>
            </a:r>
            <a:r>
              <a:rPr lang="en-US" sz="1500" i="1" dirty="0"/>
              <a:t> Kenton City Bd. of Educ.</a:t>
            </a:r>
            <a:r>
              <a:rPr lang="en-US" sz="1500" dirty="0"/>
              <a:t> (1986), 30 Ohio Misc. 2d 25;</a:t>
            </a:r>
            <a:r>
              <a:rPr lang="en-US" sz="1500" i="1" dirty="0"/>
              <a:t> </a:t>
            </a:r>
            <a:r>
              <a:rPr lang="en-US" sz="1500" i="1" dirty="0" err="1"/>
              <a:t>Baucher</a:t>
            </a:r>
            <a:r>
              <a:rPr lang="en-US" sz="1500" i="1" dirty="0"/>
              <a:t> v. Bd. of Educ. </a:t>
            </a:r>
            <a:r>
              <a:rPr lang="en-US" sz="1500" dirty="0"/>
              <a:t>(1971), 31 Ohio Misc. 49.  </a:t>
            </a:r>
            <a:r>
              <a:rPr lang="en-US" sz="1500" dirty="0" smtClean="0"/>
              <a:t> 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9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b="1" dirty="0"/>
              <a:t>Review your safety plans regularly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800" b="1" dirty="0">
                <a:latin typeface="+mj-lt"/>
              </a:rPr>
              <a:t>Questions to ask </a:t>
            </a:r>
            <a:r>
              <a:rPr lang="en-US" sz="1800" b="1" dirty="0" smtClean="0">
                <a:latin typeface="+mj-lt"/>
              </a:rPr>
              <a:t>when reviewing </a:t>
            </a:r>
            <a:r>
              <a:rPr lang="en-US" sz="1800" b="1" dirty="0">
                <a:latin typeface="+mj-lt"/>
              </a:rPr>
              <a:t>school safety </a:t>
            </a:r>
            <a:r>
              <a:rPr lang="en-US" sz="1800" b="1" dirty="0" smtClean="0">
                <a:latin typeface="+mj-lt"/>
              </a:rPr>
              <a:t>plan:</a:t>
            </a:r>
            <a:endParaRPr lang="en-US" sz="1800" b="1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Has </a:t>
            </a:r>
            <a:r>
              <a:rPr lang="en-US" sz="1800" dirty="0">
                <a:latin typeface="+mj-lt"/>
              </a:rPr>
              <a:t>there been a thorough review </a:t>
            </a:r>
            <a:r>
              <a:rPr lang="en-US" sz="1800" dirty="0" smtClean="0">
                <a:latin typeface="+mj-lt"/>
              </a:rPr>
              <a:t>of current </a:t>
            </a:r>
            <a:r>
              <a:rPr lang="en-US" sz="1800" dirty="0">
                <a:latin typeface="+mj-lt"/>
              </a:rPr>
              <a:t>access control measures?</a:t>
            </a:r>
          </a:p>
          <a:p>
            <a:r>
              <a:rPr lang="en-US" sz="1800" dirty="0" smtClean="0">
                <a:latin typeface="+mj-lt"/>
              </a:rPr>
              <a:t>Has </a:t>
            </a:r>
            <a:r>
              <a:rPr lang="en-US" sz="1800" dirty="0">
                <a:latin typeface="+mj-lt"/>
              </a:rPr>
              <a:t>the entire school safety </a:t>
            </a:r>
            <a:r>
              <a:rPr lang="en-US" sz="1800" dirty="0" smtClean="0">
                <a:latin typeface="+mj-lt"/>
              </a:rPr>
              <a:t>plan been </a:t>
            </a:r>
            <a:r>
              <a:rPr lang="en-US" sz="1800" dirty="0">
                <a:latin typeface="+mj-lt"/>
              </a:rPr>
              <a:t>reviewed with the </a:t>
            </a:r>
            <a:r>
              <a:rPr lang="en-US" sz="1800" dirty="0" smtClean="0">
                <a:latin typeface="+mj-lt"/>
              </a:rPr>
              <a:t>proper people </a:t>
            </a:r>
            <a:r>
              <a:rPr lang="en-US" sz="1800" dirty="0">
                <a:latin typeface="+mj-lt"/>
              </a:rPr>
              <a:t>(police, fire, custodians, </a:t>
            </a:r>
            <a:r>
              <a:rPr lang="en-US" sz="1800" dirty="0" smtClean="0">
                <a:latin typeface="+mj-lt"/>
              </a:rPr>
              <a:t>other staff </a:t>
            </a:r>
            <a:r>
              <a:rPr lang="en-US" sz="1800" dirty="0">
                <a:latin typeface="+mj-lt"/>
              </a:rPr>
              <a:t>)?</a:t>
            </a:r>
          </a:p>
          <a:p>
            <a:r>
              <a:rPr lang="en-US" sz="1800" dirty="0" smtClean="0">
                <a:latin typeface="+mj-lt"/>
              </a:rPr>
              <a:t>Has </a:t>
            </a:r>
            <a:r>
              <a:rPr lang="en-US" sz="1800" dirty="0">
                <a:latin typeface="+mj-lt"/>
              </a:rPr>
              <a:t>or will the district </a:t>
            </a:r>
            <a:r>
              <a:rPr lang="en-US" sz="1800" dirty="0" smtClean="0">
                <a:latin typeface="+mj-lt"/>
              </a:rPr>
              <a:t>consider expending </a:t>
            </a:r>
            <a:r>
              <a:rPr lang="en-US" sz="1800" dirty="0">
                <a:latin typeface="+mj-lt"/>
              </a:rPr>
              <a:t>funds for a </a:t>
            </a:r>
            <a:r>
              <a:rPr lang="en-US" sz="1800" dirty="0" smtClean="0">
                <a:latin typeface="+mj-lt"/>
              </a:rPr>
              <a:t>school resource </a:t>
            </a:r>
            <a:r>
              <a:rPr lang="en-US" sz="1800" dirty="0">
                <a:latin typeface="+mj-lt"/>
              </a:rPr>
              <a:t>officer?</a:t>
            </a:r>
          </a:p>
          <a:p>
            <a:r>
              <a:rPr lang="en-US" sz="1800" dirty="0" smtClean="0">
                <a:latin typeface="+mj-lt"/>
              </a:rPr>
              <a:t>Has </a:t>
            </a:r>
            <a:r>
              <a:rPr lang="en-US" sz="1800" dirty="0">
                <a:latin typeface="+mj-lt"/>
              </a:rPr>
              <a:t>the district taken </a:t>
            </a:r>
            <a:r>
              <a:rPr lang="en-US" sz="1800" dirty="0" smtClean="0">
                <a:latin typeface="+mj-lt"/>
              </a:rPr>
              <a:t>a comprehensive </a:t>
            </a:r>
            <a:r>
              <a:rPr lang="en-US" sz="1800" dirty="0">
                <a:latin typeface="+mj-lt"/>
              </a:rPr>
              <a:t>look at the </a:t>
            </a:r>
            <a:r>
              <a:rPr lang="en-US" sz="1800" dirty="0" smtClean="0">
                <a:latin typeface="+mj-lt"/>
              </a:rPr>
              <a:t>mental health </a:t>
            </a:r>
            <a:r>
              <a:rPr lang="en-US" sz="1800" dirty="0">
                <a:latin typeface="+mj-lt"/>
              </a:rPr>
              <a:t>needs of students, </a:t>
            </a:r>
            <a:r>
              <a:rPr lang="en-US" sz="1800" dirty="0" smtClean="0">
                <a:latin typeface="+mj-lt"/>
              </a:rPr>
              <a:t>gathered resources </a:t>
            </a:r>
            <a:r>
              <a:rPr lang="en-US" sz="1800" dirty="0">
                <a:latin typeface="+mj-lt"/>
              </a:rPr>
              <a:t>and initiated </a:t>
            </a:r>
            <a:r>
              <a:rPr lang="en-US" sz="1800" dirty="0" smtClean="0">
                <a:latin typeface="+mj-lt"/>
              </a:rPr>
              <a:t>discussions with </a:t>
            </a:r>
            <a:r>
              <a:rPr lang="en-US" sz="1800" dirty="0">
                <a:latin typeface="+mj-lt"/>
              </a:rPr>
              <a:t>the proper parties (school nurse</a:t>
            </a:r>
            <a:r>
              <a:rPr lang="en-US" sz="1800" dirty="0" smtClean="0">
                <a:latin typeface="+mj-lt"/>
              </a:rPr>
              <a:t>, psychologist</a:t>
            </a:r>
            <a:r>
              <a:rPr lang="en-US" sz="1800" dirty="0">
                <a:latin typeface="+mj-lt"/>
              </a:rPr>
              <a:t>, guidance counselor</a:t>
            </a:r>
            <a:r>
              <a:rPr lang="en-US" sz="1800" dirty="0" smtClean="0">
                <a:latin typeface="+mj-lt"/>
              </a:rPr>
              <a:t>, community </a:t>
            </a:r>
            <a:r>
              <a:rPr lang="en-US" sz="1800" dirty="0">
                <a:latin typeface="+mj-lt"/>
              </a:rPr>
              <a:t>partners, </a:t>
            </a:r>
            <a:r>
              <a:rPr lang="en-US" sz="1800" dirty="0" smtClean="0">
                <a:latin typeface="+mj-lt"/>
              </a:rPr>
              <a:t>children services</a:t>
            </a:r>
            <a:r>
              <a:rPr lang="en-US" sz="1800" dirty="0">
                <a:latin typeface="+mj-lt"/>
              </a:rPr>
              <a:t>, other agencies)?</a:t>
            </a:r>
          </a:p>
          <a:p>
            <a:r>
              <a:rPr lang="en-US" sz="1800" dirty="0" smtClean="0">
                <a:latin typeface="+mj-lt"/>
              </a:rPr>
              <a:t>Has </a:t>
            </a:r>
            <a:r>
              <a:rPr lang="en-US" sz="1800" dirty="0">
                <a:latin typeface="+mj-lt"/>
              </a:rPr>
              <a:t>the district reviewed the </a:t>
            </a:r>
            <a:r>
              <a:rPr lang="en-US" sz="1800" dirty="0" smtClean="0">
                <a:latin typeface="+mj-lt"/>
              </a:rPr>
              <a:t>disaster response </a:t>
            </a:r>
            <a:r>
              <a:rPr lang="en-US" sz="1800" dirty="0">
                <a:latin typeface="+mj-lt"/>
              </a:rPr>
              <a:t>plan and communications</a:t>
            </a:r>
          </a:p>
          <a:p>
            <a:r>
              <a:rPr lang="en-US" sz="1800" dirty="0">
                <a:latin typeface="+mj-lt"/>
              </a:rPr>
              <a:t>plan?</a:t>
            </a:r>
          </a:p>
          <a:p>
            <a:r>
              <a:rPr lang="en-US" sz="1800" dirty="0" smtClean="0">
                <a:latin typeface="+mj-lt"/>
              </a:rPr>
              <a:t>Has </a:t>
            </a:r>
            <a:r>
              <a:rPr lang="en-US" sz="1800" dirty="0">
                <a:latin typeface="+mj-lt"/>
              </a:rPr>
              <a:t>the district determined an </a:t>
            </a:r>
            <a:r>
              <a:rPr lang="en-US" sz="1800" dirty="0" smtClean="0">
                <a:latin typeface="+mj-lt"/>
              </a:rPr>
              <a:t>active shooter </a:t>
            </a:r>
            <a:r>
              <a:rPr lang="en-US" sz="1800" dirty="0">
                <a:latin typeface="+mj-lt"/>
              </a:rPr>
              <a:t>response, such as </a:t>
            </a:r>
            <a:r>
              <a:rPr lang="en-US" sz="1800" dirty="0" smtClean="0">
                <a:latin typeface="+mj-lt"/>
              </a:rPr>
              <a:t>lockdown or evacuation?</a:t>
            </a:r>
          </a:p>
          <a:p>
            <a:pPr marL="114300" indent="0">
              <a:buNone/>
            </a:pPr>
            <a:r>
              <a:rPr lang="en-US" sz="1100" dirty="0" smtClean="0">
                <a:latin typeface="+mj-lt"/>
              </a:rPr>
              <a:t>                                          [Source: Ohio School Boards Association]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7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US" b="1" dirty="0"/>
              <a:t>Everything isn’t fit for 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+mj-lt"/>
              </a:rPr>
              <a:t>Be careful about granting interviews.</a:t>
            </a:r>
          </a:p>
          <a:p>
            <a:pPr marL="114300" indent="0">
              <a:buNone/>
            </a:pP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News Media monitor police calls.</a:t>
            </a:r>
          </a:p>
          <a:p>
            <a:pPr marL="114300" indent="0">
              <a:buNone/>
            </a:pP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The District will designate its official spokesperson, follow their direction.</a:t>
            </a:r>
          </a:p>
          <a:p>
            <a:pPr marL="114300" indent="0">
              <a:buNone/>
            </a:pPr>
            <a:endParaRPr lang="en-US" sz="3200" dirty="0" smtClean="0">
              <a:latin typeface="+mj-lt"/>
            </a:endParaRPr>
          </a:p>
          <a:p>
            <a:r>
              <a:rPr lang="en-US" sz="3200" i="1" dirty="0" smtClean="0">
                <a:latin typeface="+mj-lt"/>
              </a:rPr>
              <a:t>Facebook</a:t>
            </a:r>
            <a:r>
              <a:rPr lang="en-US" sz="3200" dirty="0" smtClean="0">
                <a:latin typeface="+mj-lt"/>
              </a:rPr>
              <a:t>, </a:t>
            </a:r>
            <a:r>
              <a:rPr lang="en-US" sz="3200" i="1" dirty="0" smtClean="0">
                <a:latin typeface="+mj-lt"/>
              </a:rPr>
              <a:t>YouTube</a:t>
            </a:r>
            <a:r>
              <a:rPr lang="en-US" sz="3200" dirty="0" smtClean="0">
                <a:latin typeface="+mj-lt"/>
              </a:rPr>
              <a:t> and </a:t>
            </a:r>
            <a:r>
              <a:rPr lang="en-US" sz="3200" i="1" dirty="0" smtClean="0">
                <a:latin typeface="+mj-lt"/>
              </a:rPr>
              <a:t>Instgram</a:t>
            </a:r>
            <a:r>
              <a:rPr lang="en-US" sz="3200" dirty="0" smtClean="0">
                <a:latin typeface="+mj-lt"/>
              </a:rPr>
              <a:t> are everywhere.</a:t>
            </a:r>
            <a:endParaRPr lang="en-US" sz="3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5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>
        <p:sndAc>
          <p:stSnd>
            <p:snd r:embed="rId3" name="laser.wav"/>
          </p:stSnd>
        </p:sndAc>
      </p:transition>
    </mc:Choice>
    <mc:Fallback xmlns="">
      <p:transition advClick="0" advTm="60000"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897</Words>
  <Application>Microsoft Office PowerPoint</Application>
  <PresentationFormat>On-screen Show (4:3)</PresentationFormat>
  <Paragraphs>128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Algerian</vt:lpstr>
      <vt:lpstr>Arial</vt:lpstr>
      <vt:lpstr>Book Antiqua</vt:lpstr>
      <vt:lpstr>Calibri</vt:lpstr>
      <vt:lpstr>Century Gothic</vt:lpstr>
      <vt:lpstr>Apothecary</vt:lpstr>
      <vt:lpstr>Ohio School Resource Officers Association </vt:lpstr>
      <vt:lpstr>1. Just because they’re little doesn’t mean they don’t have rights</vt:lpstr>
      <vt:lpstr>2. Drug/gun free zones  - location, location, location</vt:lpstr>
      <vt:lpstr>3. A knife is not always a “weapon”</vt:lpstr>
      <vt:lpstr>4. Know your local sexual predators</vt:lpstr>
      <vt:lpstr>5. Add SROs to FERPA notice</vt:lpstr>
      <vt:lpstr>6. You can’t attend just anywhere</vt:lpstr>
      <vt:lpstr>7. Review your safety plans regularly</vt:lpstr>
      <vt:lpstr>8. Everything isn’t fit for television</vt:lpstr>
      <vt:lpstr>9. There’s a difference between  a substantial disruption and an annoying prank</vt:lpstr>
      <vt:lpstr>10. Lockers, computers, etc. - there’s no expectation of privacy</vt:lpstr>
      <vt:lpstr>11. Stay away from divorce court</vt:lpstr>
      <vt:lpstr>12. Cyber speech – remember LEND</vt:lpstr>
      <vt:lpstr>13. Beware of what you put in emails</vt:lpstr>
      <vt:lpstr>14. A parent is not entitled to the details of another student’s punishment</vt:lpstr>
      <vt:lpstr>15. A discipline hearing is not a court hearing, but…</vt:lpstr>
      <vt:lpstr>16. Sometimes a bully just needs to be told to STOP</vt:lpstr>
      <vt:lpstr>17. Parents believe their kids, not you</vt:lpstr>
      <vt:lpstr>18. Schools are public buildings; everyone is welcomed – until they’re not</vt:lpstr>
      <vt:lpstr>19. Don’t make yourself a witness</vt:lpstr>
      <vt:lpstr>20. Let school personnel handle what the school should handle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 School Resource Officers Association</dc:title>
  <dc:creator>Terri Hager</dc:creator>
  <cp:lastModifiedBy>Terri Hager</cp:lastModifiedBy>
  <cp:revision>2</cp:revision>
  <dcterms:modified xsi:type="dcterms:W3CDTF">2018-05-01T17:16:36Z</dcterms:modified>
</cp:coreProperties>
</file>