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6858000" cy="9144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79" autoAdjust="0"/>
  </p:normalViewPr>
  <p:slideViewPr>
    <p:cSldViewPr>
      <p:cViewPr varScale="1">
        <p:scale>
          <a:sx n="55" d="100"/>
          <a:sy n="55" d="100"/>
        </p:scale>
        <p:origin x="241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90" y="-96"/>
      </p:cViewPr>
      <p:guideLst>
        <p:guide orient="horz" pos="286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50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50FC65E-7CED-45BD-A4E2-5B1741B1A5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82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49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682625"/>
            <a:ext cx="2563812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9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9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49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67FD605-3FAD-4F0F-A3A2-247CD39F6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713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E510B-A740-4384-BC01-2F9294294A9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09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06DEF-E17A-4C4B-BB06-F945B205FF0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41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DC23B-F924-467A-B2BF-05C59983B1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21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42C0C-1DF4-44DB-8547-994AE9C4B5A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34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F15E2-3B9B-490F-A45E-8297CF1AA63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231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D1C57-85A1-4D4D-89F3-CE86D0DE0E6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927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44AA2-FAB8-4F72-8209-7F900A96FAD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018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12306-EB23-4452-B1F3-633BFC08A28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74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6343650" cy="79248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9F6C7F-FBC8-449B-94A3-F4A63F9D39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2357438"/>
            <a:ext cx="5829300" cy="2316162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7AB85-D99E-4639-BC98-108432D67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35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761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761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1D8CB-DA9D-421D-B5CB-F0C380D95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DFAD3-9F7E-40DE-80D7-6B6973CC6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56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F4B8F-CEED-415D-AE38-AA19F46D0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14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599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599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CB26-9021-4B8D-939B-C28EA9A3C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EC95-AD56-4877-85A1-FDFD63F1A0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1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7437-A0CD-4F1E-BF0A-419DC9E20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85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0FBB-F82F-421C-8B3B-A517BE02C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78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0F4F8-C56B-49E9-BD73-07BC77737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77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03D22-ACB9-473E-8AC5-02F2E905A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76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5432425" cy="26416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DBE9E94-5FA1-43A7-9016-9DCB32356E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0050" y="711200"/>
            <a:ext cx="5943600" cy="3962400"/>
          </a:xfrm>
        </p:spPr>
        <p:txBody>
          <a:bodyPr/>
          <a:lstStyle/>
          <a:p>
            <a:r>
              <a:rPr lang="en-US" altLang="en-US" sz="4800" b="1">
                <a:solidFill>
                  <a:schemeClr val="tx1"/>
                </a:solidFill>
              </a:rPr>
              <a:t>Welcome to: </a:t>
            </a:r>
            <a:br>
              <a:rPr lang="en-US" altLang="en-US" sz="4800" b="1">
                <a:solidFill>
                  <a:schemeClr val="tx1"/>
                </a:solidFill>
              </a:rPr>
            </a:br>
            <a:r>
              <a:rPr lang="en-US" altLang="en-US" sz="4800" b="1">
                <a:solidFill>
                  <a:schemeClr val="tx1"/>
                </a:solidFill>
              </a:rPr>
              <a:t>The First 30 Days - SRO and School Administrators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5080000"/>
            <a:ext cx="5543550" cy="3759200"/>
          </a:xfrm>
        </p:spPr>
        <p:txBody>
          <a:bodyPr/>
          <a:lstStyle/>
          <a:p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66713"/>
            <a:ext cx="6515100" cy="1665287"/>
          </a:xfrm>
        </p:spPr>
        <p:txBody>
          <a:bodyPr/>
          <a:lstStyle/>
          <a:p>
            <a:pPr algn="l"/>
            <a:r>
              <a:rPr lang="en-US" altLang="en-US" sz="4000">
                <a:solidFill>
                  <a:schemeClr val="tx1"/>
                </a:solidFill>
              </a:rPr>
              <a:t>The First 30 Days of the School Year</a:t>
            </a:r>
            <a:endParaRPr lang="en-US" altLang="en-US" sz="400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1.  Review the agency/school district 	agreement.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 sz="2000"/>
          </a:p>
          <a:p>
            <a:pPr lvl="2"/>
            <a:r>
              <a:rPr lang="en-US" altLang="en-US" sz="2000"/>
              <a:t>- sample contract on NASRO’s website</a:t>
            </a:r>
          </a:p>
          <a:p>
            <a:pPr lvl="2"/>
            <a:endParaRPr lang="en-US" altLang="en-US" sz="2000"/>
          </a:p>
          <a:p>
            <a:pPr lvl="2"/>
            <a:r>
              <a:rPr lang="en-US" altLang="en-US" sz="2000"/>
              <a:t>- what are the hours, job duties, etc?</a:t>
            </a:r>
          </a:p>
          <a:p>
            <a:pPr lvl="2"/>
            <a:endParaRPr lang="en-US" altLang="en-US" sz="2000"/>
          </a:p>
          <a:p>
            <a:pPr lvl="2"/>
            <a:r>
              <a:rPr lang="en-US" altLang="en-US" sz="2000"/>
              <a:t>- officer procedural issues</a:t>
            </a:r>
          </a:p>
          <a:p>
            <a:pPr lvl="2"/>
            <a:endParaRPr lang="en-US" altLang="en-US" sz="2000"/>
          </a:p>
          <a:p>
            <a:pPr lvl="2"/>
            <a:r>
              <a:rPr lang="en-US" altLang="en-US" sz="2000"/>
              <a:t> - Overtime, flex schedule, off duty, etc.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sz="20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/>
      <p:bldP spid="430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6713"/>
            <a:ext cx="6858000" cy="1524000"/>
          </a:xfrm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The First 30 Days of the School Year</a:t>
            </a:r>
            <a:r>
              <a:rPr lang="en-US" altLang="en-US" sz="4000"/>
              <a:t>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Meeting with the building administration:</a:t>
            </a:r>
            <a:endParaRPr lang="en-US" altLang="en-US"/>
          </a:p>
          <a:p>
            <a:r>
              <a:rPr lang="en-US" altLang="en-US"/>
              <a:t>1. Expectations</a:t>
            </a:r>
          </a:p>
          <a:p>
            <a:r>
              <a:rPr lang="en-US" altLang="en-US"/>
              <a:t>2. Review contract, discuss details</a:t>
            </a:r>
          </a:p>
          <a:p>
            <a:r>
              <a:rPr lang="en-US" altLang="en-US"/>
              <a:t>3. Communication lines</a:t>
            </a:r>
          </a:p>
          <a:p>
            <a:r>
              <a:rPr lang="en-US" altLang="en-US"/>
              <a:t>4. School/law overlap</a:t>
            </a:r>
          </a:p>
          <a:p>
            <a:r>
              <a:rPr lang="en-US" altLang="en-US"/>
              <a:t>5. Assisting with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0" grpId="0"/>
      <p:bldP spid="432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Strategies for immersing yourself into the school community 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Attend the enrollment or fee payment       sessions.</a:t>
            </a:r>
          </a:p>
          <a:p>
            <a:r>
              <a:rPr lang="en-US" altLang="en-US"/>
              <a:t>Introduce yourself and participate in new student orientation programs.</a:t>
            </a:r>
          </a:p>
          <a:p>
            <a:r>
              <a:rPr lang="en-US" altLang="en-US"/>
              <a:t>Attend the back to school teacher in-service days, participate when possible.</a:t>
            </a:r>
          </a:p>
          <a:p>
            <a:r>
              <a:rPr lang="en-US" altLang="en-US"/>
              <a:t>Attend and participate in beginning of the year assemblies and programs.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4" grpId="0"/>
      <p:bldP spid="433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Strategies for immersing yourself into the school community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Meet weekly with the building administration.</a:t>
            </a:r>
          </a:p>
          <a:p>
            <a:r>
              <a:rPr lang="en-US" altLang="en-US"/>
              <a:t>Attend monthly faculty meetings and present whenever possible.</a:t>
            </a:r>
          </a:p>
          <a:p>
            <a:r>
              <a:rPr lang="en-US" altLang="en-US"/>
              <a:t>Help plan, critique, and implement the building crisis plan.</a:t>
            </a:r>
          </a:p>
          <a:p>
            <a:r>
              <a:rPr lang="en-US" altLang="en-US"/>
              <a:t>Update the faculty, via email, about safety issues in the building and community.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Strategies for immersing yourself into the school community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Attend dances, football games, and other major school functions.</a:t>
            </a:r>
          </a:p>
          <a:p>
            <a:r>
              <a:rPr lang="en-US" altLang="en-US"/>
              <a:t>Visit all first year student classrooms (9</a:t>
            </a:r>
            <a:r>
              <a:rPr lang="en-US" altLang="en-US" baseline="30000"/>
              <a:t>th</a:t>
            </a:r>
            <a:r>
              <a:rPr lang="en-US" altLang="en-US"/>
              <a:t> or 10</a:t>
            </a:r>
            <a:r>
              <a:rPr lang="en-US" altLang="en-US" baseline="30000"/>
              <a:t>th</a:t>
            </a:r>
            <a:r>
              <a:rPr lang="en-US" altLang="en-US"/>
              <a:t> grade in HS or 6</a:t>
            </a:r>
            <a:r>
              <a:rPr lang="en-US" altLang="en-US" baseline="30000"/>
              <a:t>th</a:t>
            </a:r>
            <a:r>
              <a:rPr lang="en-US" altLang="en-US"/>
              <a:t> or 7</a:t>
            </a:r>
            <a:r>
              <a:rPr lang="en-US" altLang="en-US" baseline="30000"/>
              <a:t>th</a:t>
            </a:r>
            <a:r>
              <a:rPr lang="en-US" altLang="en-US"/>
              <a:t> grade in MS or JRHS).</a:t>
            </a:r>
          </a:p>
          <a:p>
            <a:r>
              <a:rPr lang="en-US" altLang="en-US"/>
              <a:t>Write articles for the school newsletter to communicate with the entire community.</a:t>
            </a:r>
          </a:p>
          <a:p>
            <a:r>
              <a:rPr lang="en-US" altLang="en-US"/>
              <a:t>Attend back to school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Strategies for immersing yourself into the school community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Attend a PTA/PTO meeting</a:t>
            </a:r>
          </a:p>
          <a:p>
            <a:r>
              <a:rPr lang="en-US" altLang="en-US"/>
              <a:t>Offer class time/presentations to the faculty</a:t>
            </a:r>
          </a:p>
          <a:p>
            <a:r>
              <a:rPr lang="en-US" altLang="en-US"/>
              <a:t>Ask an administrator to watch one of your classroom presentations.</a:t>
            </a:r>
          </a:p>
          <a:p>
            <a:r>
              <a:rPr lang="en-US" altLang="en-US"/>
              <a:t>Put your stamp on one program and do it well (anti-drug, safe driving, alcohol awareness, anti-bullying,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6713"/>
            <a:ext cx="6858000" cy="15240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chemeClr val="tx1"/>
                </a:solidFill>
              </a:rPr>
              <a:t>Strategies for immersing yourself into the school community.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 the most visible person in your building (lunchroom, hallways, parking lot, stairwells, classrooms, commons, etc.)</a:t>
            </a:r>
          </a:p>
          <a:p>
            <a:r>
              <a:rPr lang="en-US" altLang="en-US"/>
              <a:t>Meet regularly with other SRO’s.</a:t>
            </a:r>
          </a:p>
          <a:p>
            <a:r>
              <a:rPr lang="en-US" altLang="en-US"/>
              <a:t>Continue to grow professionally through seminars, conferences, conventions, professional reading, and research.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McMullun, Jim. 2006. Principal, Frontier Trail Junior High School- Olathe, Kansas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sro Summer 05 First 30 Days">
  <a:themeElements>
    <a:clrScheme name="Nasro Summer 05 First 30 Days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Nasro Summer 05 First 30 Day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Nasro Summer 05 First 30 Days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ro Summer 05 First 30 Days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ro Summer 05 First 30 Days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Nasro Summer 05 First 30 Days</Template>
  <TotalTime>272</TotalTime>
  <Words>352</Words>
  <Application>Microsoft Office PowerPoint</Application>
  <PresentationFormat>On-screen Show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Nasro Summer 05 First 30 Days</vt:lpstr>
      <vt:lpstr>Welcome to:  The First 30 Days - SRO and School Administrators</vt:lpstr>
      <vt:lpstr>The First 30 Days of the School Year</vt:lpstr>
      <vt:lpstr>The First 30 Days of the School Year </vt:lpstr>
      <vt:lpstr>Strategies for immersing yourself into the school community </vt:lpstr>
      <vt:lpstr>Strategies for immersing yourself into the school community</vt:lpstr>
      <vt:lpstr>Strategies for immersing yourself into the school community</vt:lpstr>
      <vt:lpstr>Strategies for immersing yourself into the school community</vt:lpstr>
      <vt:lpstr>Strategies for immersing yourself into the school community.</vt:lpstr>
      <vt:lpstr>References</vt:lpstr>
    </vt:vector>
  </TitlesOfParts>
  <Company>Park Hill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to: The First 30 Days - SRO and School Relations</dc:title>
  <dc:creator>Park Hill School District</dc:creator>
  <cp:lastModifiedBy>Terri Hager</cp:lastModifiedBy>
  <cp:revision>11</cp:revision>
  <cp:lastPrinted>1601-01-01T00:00:00Z</cp:lastPrinted>
  <dcterms:created xsi:type="dcterms:W3CDTF">2005-07-10T19:54:14Z</dcterms:created>
  <dcterms:modified xsi:type="dcterms:W3CDTF">2018-05-01T17:17:07Z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